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B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46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D388-80E4-5A48-A614-E4CBC9DC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0FBAE-3D36-5D4B-88C1-E534547FA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3BE7-F280-0848-8B11-BC993394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D079-DF2E-C84B-8AE2-DD5392E8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5413-777E-F24E-89B8-CCC80120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DAAD-73B2-E24B-A02F-6A52E53B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0C359-28D1-F649-B494-EF7D96CF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B768-E4F9-D647-A4AA-ECB87C95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4B47-AF10-3844-AA46-4A6949D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DA5D-3F5C-A54B-9F2E-16C7374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6458A-AF81-094D-8915-03D00BE1F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01F5-3CA0-E946-B9D2-77E2A76D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BEA5-C2A5-EE40-B0DB-C497A177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4860-9106-4949-8210-520563FC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BC1-1B73-CE4C-9987-24CBAE6A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446F-91EF-F245-9701-64940E71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5F0A-676A-324D-9586-ABAC0656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6EE3-C729-BA43-A0D4-44CE364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FB46-08FA-354E-AE1E-E34A5EAF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9F86-E46F-0348-950A-354CC7FC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0B33-0FEC-EF44-B6B5-385C6A8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64E3-2137-4847-B79A-CCE425FA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996D-3503-F94E-9939-0EA00810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06C1-B318-464A-BFB4-CC078B2D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2474-70FA-9E4E-B7A7-076603CF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16E5-1B55-784F-9124-687DB401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4BA1-43A9-6548-AB57-62E6E49A0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047D2-FC69-F14D-9854-AA28C4D2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117B9-4988-CB4A-9448-630ECCF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F5A0-0AA7-7F47-976E-6B626F6B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2D13-CC79-D747-9006-AFE076F9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7C00-0C10-AA44-802B-16B6BFE1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B7CB-5CBA-9741-A678-6C207B73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40CBC-5C3D-6F4C-B91F-CBD4E48E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C0749-87F0-E64D-A2BF-74749984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2DFDD-C7DE-E440-BEA1-B45CB2FB1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8A429-01F0-7C48-AAEF-E406035A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77958-7C19-844E-A36F-9476CDA2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90857-6765-BA49-87DD-D217CD36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DFB4-D8AE-9542-8AFE-66C7361F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EDBDE-6BB3-0D4E-8592-945FF7BF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D3A7A-DACE-A545-A84C-AC5B1653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9D28D-D155-7E4B-91E9-A153FE67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D3766-6734-D245-9DB7-25924A77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E8B95-FEB2-BE47-9068-2C7F9FC2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D6FF3-D507-F343-868B-EEDF16E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3CCD-B184-AF4B-B1A0-0EE07FD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AC70-1E49-B746-83C8-DDCA9287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BEC6-ABDD-E948-AAB7-12CD27C7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66E69-F465-8B41-8AF0-04D75907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74D05-EE06-6A4D-8118-88BB9B17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ED0D-05A9-D24F-A0D1-EDEFA175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ED16-27DA-5749-8AD8-098CC95B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CBCEE-6CBE-A942-8C8B-AFDDD7AA1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6D55E-37E5-6F40-920A-038E824A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2CE71-244C-3E48-86ED-5B09490C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DFFF8-CCFF-614D-8039-007F8087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82FC-7EC0-A74A-A3B0-33BB320E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F42EC-D913-8348-B170-C3297753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0AD5-0B8D-0D4F-BBAD-B6E67800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7706-1E3A-7A47-ADF3-FFE68CBDD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D43-819A-DD4F-BC65-BC288D70D79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1F76-F17C-E249-B329-71B1B9B2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15534-527E-3848-A8AB-E5C675D78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3D52-445D-CC4C-8886-7DE7B625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0F98C-5CEE-B847-A357-445CDB319B35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1008D-C9A9-C54E-B182-21C6BF84288C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9FEB72-A5B0-6E43-B6D0-8559EAE0BF5E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DEB477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82181-6606-DD4D-A5BC-3BE7576D9437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๓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BBDC5-0FC2-FB48-8BB7-660132BEA93E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“วิเคราะห์คุณค่าของโคลงโลกนิติ”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BA7091-A4FB-6441-8504-D68B494E5CA0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DEB4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2B4E83-672B-674E-89F1-4492C664299F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8546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5607255" y="1285813"/>
            <a:ext cx="54858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๒.๓ สะท้อนค่านิยมเรื่องความกตัญญูต่อผู้มีพระคุณ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ความกตัญญูเป็นค่านิยมอย่างหนึ่งที่มนุษย์ทุกคนพึงมีและพึงกระทำ โดยเฉพาะการกตัญญูต่อบุพการีผู้ให้กำเนิด ครูบาอาจารย์ โคลงหลายบทชี้ให้เห็นว่าพ่อแม่มีพระคุณมากเพียงใด และผู้ที่ไม่กตัญญูต่อผู้มีพระคุณก็จะพบเจออันตราย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A45-A0C7-BB49-9759-8A3D5319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3" t="36715" r="20435" b="44348"/>
          <a:stretch/>
        </p:blipFill>
        <p:spPr>
          <a:xfrm>
            <a:off x="-1" y="63394"/>
            <a:ext cx="7553739" cy="129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446757" y="393261"/>
            <a:ext cx="9583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12952-6225-8D4E-82D9-F609C08A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66" y="1691975"/>
            <a:ext cx="4349338" cy="4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78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252951" y="1624306"/>
            <a:ext cx="6480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๒.๔ สะท้อนวัฒนธรรมการมีมารยาท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สังคมไทยมารยาทเป็นสิ่งสำคัญอีกประการหนึ่งที่คนส่วนใหญ่ได้ปฏิบัติสืบต่อกันมาจนเป็นขนบธรรมเนียม โคลงบทหนึ่งได้อธิบายไว้ชัดเจนว่าถ้าขาดมารยาทหรือแสดงมารยาทไม่ดีก็สามารถคาดเดาได้ว่าวงศ์ตระกูลของบุคคลผู้นั้นมีพื้นฐานเป็นอย่างไรด้วย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A45-A0C7-BB49-9759-8A3D5319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3" t="36715" r="20435" b="44348"/>
          <a:stretch/>
        </p:blipFill>
        <p:spPr>
          <a:xfrm>
            <a:off x="-1" y="63394"/>
            <a:ext cx="7553739" cy="129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446757" y="393261"/>
            <a:ext cx="9583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11D4E-AD8D-E642-AAF3-B047664B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16371" y="1281437"/>
            <a:ext cx="2343152" cy="50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20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840379" y="1664642"/>
            <a:ext cx="8038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๒.๕ สะท้อนวัฒนธรรมเรื่องการมีไมตรีต่อกัน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สังคมไทยตั้งแต่อดีตจนถึงปัจจุบันมีสิ่งที่ปฏิบัติสืบต่อกันมา คือการมีน้ำใจไมตรีให้กัน ดังคำกล่าวที่ว่า "สยามเมืองยิ้ม" จะเห็นได้ว่าคนในสังคมจะมอบไมตรีจิตให้กันเสมอ เริ่มต้นจากการมีรอยยิ้มให้แก่กันจนนำไปสู่การช่วยเหลือซึ่งกันและกันโดยโคลงบทหนึ่งได้อธิบายไว้ซัดเจนว่าสิ่งที่จะผูกใจคนให้อยู่กับเราได้จนตายคือ "ไมตรีจิต" เท่านั้น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A45-A0C7-BB49-9759-8A3D5319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3" t="36715" r="20435" b="44348"/>
          <a:stretch/>
        </p:blipFill>
        <p:spPr>
          <a:xfrm>
            <a:off x="-1" y="63394"/>
            <a:ext cx="7553739" cy="129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446757" y="393261"/>
            <a:ext cx="9583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75DFC-9DFC-AF46-89F9-B9A2C8443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493" y="1664642"/>
            <a:ext cx="23495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38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857510" y="1362107"/>
            <a:ext cx="10476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โคลงโลกนิติ เป็นบทประพันธ์ประเภทโคลงสี่สุภาพที่เลือกสรรถ้อยคำที่ไพเราะมาเรียบเรียงมีการใช้สำนวนโวหารและภาพพจน์ต่าง ๆ ที่แสดงให้เห็นกลวิธีในการประพันธ์ด้านวรรณศิลป์อย่างเด่นชัด ดังนี้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๓.๑ การเล่นเสียง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การเล่นเสียงสัมผัสพยัญชนะ เล่นเสียงสัมผัสสระ และเล่นเสียงวรรณยุกต์ ทำให้เกิดความไพเราะและกระทบใจผู้อ่าน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0DBF03-A94C-E944-8A4E-7FD07824EE0A}"/>
              </a:ext>
            </a:extLst>
          </p:cNvPr>
          <p:cNvGrpSpPr/>
          <p:nvPr/>
        </p:nvGrpSpPr>
        <p:grpSpPr>
          <a:xfrm>
            <a:off x="3853199" y="4472562"/>
            <a:ext cx="4301924" cy="1895820"/>
            <a:chOff x="3799279" y="4775620"/>
            <a:chExt cx="4391684" cy="19353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D39B1E-2AA4-1A45-92FC-A7677302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ADED32-862B-854F-811D-D58FB2253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80D4BD-A921-F344-BBEA-23B30571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8EDC6E-8DB3-EC4F-8B43-8224B9DE0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395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923774" y="1544616"/>
            <a:ext cx="10476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การเล่นเสียงสัมผัสพยัญชนะ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"อ่อนหวาน</a:t>
            </a:r>
            <a:r>
              <a:rPr lang="th-TH" sz="32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มานมิตร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ล้น		 เหลือหลาย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หยาบบ่มี</a:t>
            </a:r>
            <a:r>
              <a:rPr lang="th-TH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เกลอ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กราย 			</a:t>
            </a:r>
            <a:r>
              <a:rPr lang="th-TH" sz="3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เกลื่อนใกล้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ดุจดวง</a:t>
            </a: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ศศิ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ฉาย 				</a:t>
            </a:r>
            <a:r>
              <a:rPr lang="th-TH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ดาวดาษ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ประดับนา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ริ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ยะ</a:t>
            </a:r>
            <a:r>
              <a:rPr lang="th-TH" sz="32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ส่อง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ดา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ราไร้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เมื่อ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ร้อนแรง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แสง"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จากคำประพันธ์ข้างต้นจะเห็นว่ามีการเล่นเสียงสัมผัสพยัญชนะในคำว่า มาน-มิตร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ล้น-เหลือ-หลาย 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เกลอ-เกลื่อน-ใกล้ เล่นเสียงพยัญชนะ "กล", ดุจ-ดวง-ดาว-ดาษ-ดับ 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ด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ศ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ศิ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สุ-ส่อง 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ริ-รา-ไร้-ร้อน-แรง เล่นเสียงพยัญชนะ "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335154390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9095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655983" y="1320785"/>
            <a:ext cx="1080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2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การเล่นเสียงสัมผัสสระ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พบในโคลงบท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เล่นเสียงสัมผัสสระในคำว่า ยาก-หาก, (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มุทร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-สุด, ล้น-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ณ, ดิ่ง-ทิ้ง, กิน-สิ้น, ง่าย-หลาย, ตาย-ถ่าย, ยาก-ฝาก ในโคลงบทต่อไปนี้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39E87-C3AE-1447-A9CD-E8C101DD1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108" y="2283267"/>
            <a:ext cx="6929784" cy="42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13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9095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96616" y="1605303"/>
            <a:ext cx="9998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๓.๒ การเล่นคำ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การเล่นคำพ้องที่มีเสียงหรือรูปและเสียงเหมือนกัน หรือเล่นคำคำเดียวกันในหลายตำแหน่ง เรียกว่า การเล่นคำซ้ำหรือการซ้ำคำ เพื่อให้เกิดความไพเราะและกระทบใจผู้อ่าน ซึ่งในเรื่องโคลงโลกนิติ ปรากฏการเล่นคำ เช่น การเล่นคำซ้ำหรือการซ้ำคำ คือ การใช้คำคำเดียวกันในหลาย ๆ ตำแหน่งของบทประพันธ์ จะพบในบทประพันธ์หลายบท เช่น เล่นคำซ้ำว่า "บาป"และ "เสีย" ดังคำประพันธ์ต่อไปนี้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782946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9095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096616" y="1488629"/>
            <a:ext cx="99987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"สนิมเหล็กเกิดแต่เนื้อ 		ในตน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กินกัดเนื้อเหล็กจน 				กร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่อ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นข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ร้ำ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บาป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เกิดแต่ตนคน 				เป็น</a:t>
            </a:r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บาป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บาป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ย่อมทำโทษซ้ำ 				ใส่ผู้</a:t>
            </a:r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บาป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เอง"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"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สินสงวนศักดิ์ไว้ 		วงศ์หงส์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ศักดิ์สู้ประสงค์ 				สิ่งรู้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รู้เร่งดำรง 				ความสัตย์ ไว้นา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สัตย์อย่าเสียสู้ 				ชีพม้วยมรณ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221277869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9095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707333" y="1479049"/>
            <a:ext cx="107773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2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๓.๓ การใช้โวหารภาพพจน์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การใช้ภาพพจน์อุปมา คือ การเปรียบเทียบสิ่งหนึ่งเหมือนกับอีกสิ่งหนึ่ง ในโคลงโลกนิติมีความโดดเด่นด้านการใช้ภาพพจน์อุปมา ตัวอย่างคำประพันธ์ที่โดดเด่นด้านการอุปมามีดังนี้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"คุณแม่หนาหนัก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เพี้ยง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พสุธา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คุณบิดร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ดุจ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อา- 			กาศกว้าง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คุณพี่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พ่าง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ศิขร</a:t>
            </a:r>
            <a:r>
              <a:rPr lang="th-TH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		เมรุมาศ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คุณพระอาจารย์อ้าง 		อาจ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สู้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สาคร"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จากคำประพันธ์ข้างต้นได้เปรียบเทียบพระคุณของมารดาเหมือนกับแผ่นดิน เปรียบเทียบ</a:t>
            </a:r>
          </a:p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พระคุณของบิดาเหมือนกับอากาศ เปรียบเทียบพระคุณของพี่เหมือนกับภูเขา เปรียบเทียบพระคุณอาจารย์เหมือนกับแม่น้ำ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175951894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9095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923509" y="1511532"/>
            <a:ext cx="103449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การใช้ภาพพจน์บุคคลวัต คือ การสมมุติให้สิ่งที่ไม่มีชีวิตหรือสิ่งที่ไม่ใช่คนแสดงกิริยาเหมือนคน เช่น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"สนิมเหล็กเกิดแต่เนื้อ 	ในตน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กินกัด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เนื้อเหล็กจน 			กร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่อ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นข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ร้ำ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บาปเกิดแต่ตนคน 			เป็นบาป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บาปย่อมทำโทษซ้ำ 			ใส่ผู้บาปเอง"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จากคำประพันธ์ข้างต้น ได้ใช้คำว่า "กินกัด" ซึ่งเป็นกิริยาของคน แปลว่า เคี้ยวและเอาฟันกดไว้อย่างแรง นำมาใช้กับสนิม จึงมีลักษณะตรงตามภาพพจน์บุคคลวัต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B8356-EA7F-154C-AB57-47DABF52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9420" r="20978" b="44155"/>
          <a:stretch/>
        </p:blipFill>
        <p:spPr>
          <a:xfrm>
            <a:off x="1" y="235671"/>
            <a:ext cx="5486400" cy="1126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232450" y="352613"/>
            <a:ext cx="7394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670032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1154558"/>
            <a:ext cx="11052313" cy="543696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BDA90B-3541-B943-AB5B-042639C907F5}"/>
              </a:ext>
            </a:extLst>
          </p:cNvPr>
          <p:cNvGrpSpPr/>
          <p:nvPr/>
        </p:nvGrpSpPr>
        <p:grpSpPr>
          <a:xfrm>
            <a:off x="1119810" y="321866"/>
            <a:ext cx="9952379" cy="923330"/>
            <a:chOff x="1168918" y="475609"/>
            <a:chExt cx="9952379" cy="923330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21E19C0A-E827-194C-8CAB-D757C65F5874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790FC89-629D-9146-81A9-7FAAD29F29EF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42EE8E-27E3-1941-BCC5-91C24198E30B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DF8EF-D1A2-A54F-9A27-5FD2EE01E4BB}"/>
                </a:ext>
              </a:extLst>
            </p:cNvPr>
            <p:cNvSpPr txBox="1"/>
            <p:nvPr/>
          </p:nvSpPr>
          <p:spPr>
            <a:xfrm>
              <a:off x="2034663" y="47560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วิเคราะห์คุณค่าของโคลงโลกนิติ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B0AF2A-8C3C-CA40-B77A-186923D2023A}"/>
              </a:ext>
            </a:extLst>
          </p:cNvPr>
          <p:cNvSpPr txBox="1"/>
          <p:nvPr/>
        </p:nvSpPr>
        <p:spPr>
          <a:xfrm>
            <a:off x="1460893" y="1980212"/>
            <a:ext cx="91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โคลงโลกนิติ จัดเป็นวรรณคดีเก่าแก่ที่นำสุภาษิตมาแต่งเป็นเนื้อหาคำสอน ซึ่งโคลงบทที่นำมาให้ศึกษานั้นคัดเลือกมาจากหนังสือประชุมโคลงโลกนิติ จำนวน ๒๐ บท (สองบทแรกเป็นบทนำจึงไม่นับรวม) โดยบทที่คัดเลือกมานั้นมีคุณค่าโดดเด่นทางด้านเนื้อหา วรรณศิลป์ และสังคม จะเห็นได้จากคุณค่าด้านต่าง ๆ ที่ปรากฏในคำประพันธ์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5132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977348" y="1311024"/>
            <a:ext cx="10237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โคลงโลกนิติที่นำมาให้นักเรียนได้ศึกษานั้น มีเนื้อหาเป็นคำสอน ให้คติสอนใจ ดังนั้นจึงปรากฏคุณค่าด้านเนื้อหาในแง่ของความรู้และข้อคิด ดังตัวอย่างต่อไปนี้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๑.๑ ให้ความรู้เกี่ยวกับธรรมชาติของพรรณไม้และลักษณะสัตว์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ให้ความรู้เกี่ยวกับลักษณะของผลมะเดื่อว่าผิวนอกมีสีแดงแต่เนื้อภายในผลจะมีหนอนแมลงไชชอนอยู่ หรือบอกลักษณะของสัตว์ต่าง ๆ เช่น งูจะเลื้อยช้าและมีพิษร้ายแรง ส่วนแมงป่องเป็นสัตว์ที่มีพิษน้อยและจะชูหางส่วนที่มีพิษตลอดเวลา และเนื้อทรายเนสัตว์ที่มีดวงตาสีนิลแวววาว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356D-4B3C-CB49-B2FA-B4D970ED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1" t="38261" r="20978" b="44348"/>
          <a:stretch/>
        </p:blipFill>
        <p:spPr>
          <a:xfrm>
            <a:off x="0" y="118328"/>
            <a:ext cx="6036368" cy="1192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890166" y="295361"/>
            <a:ext cx="676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40981812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977348" y="1311024"/>
            <a:ext cx="10237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๑.๒ ให้ข้อคิดเกี่ยวกับการเลือกคบคน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โดยใช้โคลงหลายบทอธิบายลักษณะของจิตใจมนุษย์ที่ไม่แน่นอน ยากที่จะหยั่งรู้ได้ โดยกล่าวเปรียบเปรยว่าแม้จะเป็นมหาสมุทรที่สุดจะลึกเพียงไรก็สามารถใช้สายดิ่งวัดความลึกได้ แต่จิตใจมนุษย์ไม่มีเครื่องมือใดจะวัดได้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๑.๓ ให้ข้อคิดเกี่ยวกับความจริงในโลกเรื่องการถูกนินทาว่าร้าย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โคลงบทหนึ่งได้อธิบายถึงเรื่องนี้ไว้ว่า ถ้าห้ามดวงอาทิตย์และดวงจันทร์ไม่ให้ส่องแสง ห้ามไฟไม่ให้มีควัน และห้ามอายุไม่ให้เปลี่ยนไปได้จึงจะห้ามการนินทาได้ ซึ่งแสดงให้เห็นว่าสิ่งที่กล่าวมาไม่มีทางเป็นไปได้ ดังนั้นการถูกนินทาจึงเป็นเรื่องธรรมดา โคลงบทนี้จึงสอนให้มองเรื่องการนินทาว่าเป็นเรื่องธรรมดา ไม่ควรทุกข์ร้อน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356D-4B3C-CB49-B2FA-B4D970ED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1" t="38261" r="20978" b="44348"/>
          <a:stretch/>
        </p:blipFill>
        <p:spPr>
          <a:xfrm>
            <a:off x="0" y="118328"/>
            <a:ext cx="6036368" cy="1192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890166" y="295361"/>
            <a:ext cx="676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24821695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977348" y="1311024"/>
            <a:ext cx="10237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๑.๔ ให้ข้อคิดเกี่ยวกับการจักพอประมาณหรือพอใจในสิ่งที่ตนเองมี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ซึ่งมีโคลงหลายบทได้ให้ข้อคิดในด้านความพอเพียง โดยเปรียบเปรยกับการสร้างรังของนกที่ทำเพียงแค่พอดีที่จะอยู่ หรือสอนให้มีสติไม่หลงตามกระแสสังคมที่มักทำเกินตัวหรือเกินความพอดี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356D-4B3C-CB49-B2FA-B4D970ED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1" t="38261" r="20978" b="44348"/>
          <a:stretch/>
        </p:blipFill>
        <p:spPr>
          <a:xfrm>
            <a:off x="0" y="118328"/>
            <a:ext cx="6036368" cy="1192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890166" y="295361"/>
            <a:ext cx="676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2EC6F3-EEAA-7F4B-BFF9-F3FFB858268E}"/>
              </a:ext>
            </a:extLst>
          </p:cNvPr>
          <p:cNvGrpSpPr/>
          <p:nvPr/>
        </p:nvGrpSpPr>
        <p:grpSpPr>
          <a:xfrm>
            <a:off x="2695224" y="3721929"/>
            <a:ext cx="6005233" cy="2646453"/>
            <a:chOff x="3799279" y="4775620"/>
            <a:chExt cx="4391684" cy="19353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5E3C55-7DE8-2A43-978C-4815531F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7167F7-B4E9-0E42-8772-127B9507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20F992-9257-604B-A73B-4A676F4B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C5F0D3-E79E-FB46-B767-A242CDC8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3764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4557920" y="1352614"/>
            <a:ext cx="6046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๑.๕ ให้ข้อคิดเกี่ยวกับการพูดจา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กล่าวคือ มีโคลงหลายบทสอนเรื่องการพูดไว้ โดยเปรียบเทียบคนที่พูดจาสุภาพเหมือนกับดวงจันทร์ย่อมมีดวงดาวมารายล้อม และเปรียบคนพูดจาหยาบคายเหมือนดวงอาทิตย์แม้แต่ดาวสักดวงยังไม่ปรากฏให้เห็น หรือสอนให้รักษาคำพูด โดยชี้ให้เห็นว่าจะเสียสิ่งใดก็สามารถเสียได้แม้แต่ทรัพย์สินเงินทอง แต่ห้ามเสียซึ่งคำสัตย์หรือคำมั่นที่มีให้กันแม้จะต้องตายก็ยอม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356D-4B3C-CB49-B2FA-B4D970ED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1" t="38261" r="20978" b="44348"/>
          <a:stretch/>
        </p:blipFill>
        <p:spPr>
          <a:xfrm>
            <a:off x="0" y="118328"/>
            <a:ext cx="6036368" cy="1192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890166" y="295361"/>
            <a:ext cx="676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25E0-6B40-8D41-843E-5E26963B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78" y="1579783"/>
            <a:ext cx="2205727" cy="47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25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309177" y="1744044"/>
            <a:ext cx="6046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๑.๖ ให้ข้อคิดเกี่ยวกับความรักและความเกลียด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โคลงบทหนึ่งกล่าวว่าคนเราเมื่อยามรักกันต่อให้อยู่ไกลกันสักเพียงใดก็ระลึกนึกถึงกันลอดเวลาเหมือนกับอยู่ใกล้กันเสมอ แต่เมื่อใดที่มีความเกลียดชังกันแล้วต่อให้อยู่ใกล้กันเพียงใดก็เหมือนอยู่ไกลกัน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356D-4B3C-CB49-B2FA-B4D970ED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1" t="38261" r="20978" b="44348"/>
          <a:stretch/>
        </p:blipFill>
        <p:spPr>
          <a:xfrm>
            <a:off x="0" y="118328"/>
            <a:ext cx="6036368" cy="1192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890166" y="295361"/>
            <a:ext cx="676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BBCC5-FF9A-864C-A0CD-845AAECB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83" y="1152939"/>
            <a:ext cx="2716139" cy="52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977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1202635" y="1395013"/>
            <a:ext cx="6125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๒.๑ แสดงค่านิยมของสังคมไทยเกี่ยวกับการศึกษา กล่าวคือ สังคมไทยตั้งแต่อดีตจนถึงปัจจุบันยังคงให้ความสำคัญกับการศึกษาอย่างมาก ซึ่งเห็นได้จากโคลงหลายบท เช่น สอนให้เป็นคนที่มีความพยายามในการศึกษาหาความรู้ สอนให้เห็นว่าความรู้มีค่ามากกว่าทรัพย์สินและจะอยู่กับตนเองไปตลอดชีวิต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A45-A0C7-BB49-9759-8A3D5319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3" t="36715" r="20435" b="44348"/>
          <a:stretch/>
        </p:blipFill>
        <p:spPr>
          <a:xfrm>
            <a:off x="-1" y="63394"/>
            <a:ext cx="7553739" cy="129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446757" y="393261"/>
            <a:ext cx="9583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F7D90-1206-B642-8A03-FBC2C2064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7567929" y="1383803"/>
            <a:ext cx="2865129" cy="50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25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9C5DD0-7577-B44A-B224-C7B9954D64E2}"/>
              </a:ext>
            </a:extLst>
          </p:cNvPr>
          <p:cNvSpPr/>
          <p:nvPr/>
        </p:nvSpPr>
        <p:spPr>
          <a:xfrm>
            <a:off x="569843" y="712751"/>
            <a:ext cx="11052313" cy="565563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7CCAB-F397-AC45-A373-947FF8C49175}"/>
              </a:ext>
            </a:extLst>
          </p:cNvPr>
          <p:cNvSpPr txBox="1"/>
          <p:nvPr/>
        </p:nvSpPr>
        <p:spPr>
          <a:xfrm>
            <a:off x="4134678" y="1970264"/>
            <a:ext cx="7142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๒.๒ สะท้อนความเชื่อเรื่องบาปบุญคุณโทษ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กล่าวคือ สังคมไทยมีศาสนาพุทธเป็นศาสนาที่คนส่วนใหญ่นับถือ ดังนั้นความเชื่อทางพุทธศาสนายังคงฝังลึกอยู่ในจิตใจของคนไทยตั้งแต่อดีตจนถึงปัจจุบัน โดยเฉพาะความเชื่อเรื่องบาปบุญ เช่น เชื่อว่าใครทำบาปย่อมได้รับการสนองของบาปนั้น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A45-A0C7-BB49-9759-8A3D5319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3" t="36715" r="20435" b="44348"/>
          <a:stretch/>
        </p:blipFill>
        <p:spPr>
          <a:xfrm>
            <a:off x="-1" y="63394"/>
            <a:ext cx="7553739" cy="129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B71F31-F1FA-D24E-91BD-19FC4B4FB13B}"/>
              </a:ext>
            </a:extLst>
          </p:cNvPr>
          <p:cNvSpPr txBox="1"/>
          <p:nvPr/>
        </p:nvSpPr>
        <p:spPr>
          <a:xfrm>
            <a:off x="-1446757" y="393261"/>
            <a:ext cx="9583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84090-EFC6-9C46-ACB2-B5F0745C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4" y="1751547"/>
            <a:ext cx="2067337" cy="45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77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1710</Words>
  <Application>Microsoft Office PowerPoint</Application>
  <PresentationFormat>แบบจอกว้าง</PresentationFormat>
  <Paragraphs>66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26</cp:revision>
  <dcterms:created xsi:type="dcterms:W3CDTF">2021-05-09T18:47:10Z</dcterms:created>
  <dcterms:modified xsi:type="dcterms:W3CDTF">2022-07-19T01:35:00Z</dcterms:modified>
</cp:coreProperties>
</file>